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38"/>
  </p:notesMasterIdLst>
  <p:sldIdLst>
    <p:sldId id="256" r:id="rId2"/>
    <p:sldId id="286" r:id="rId3"/>
    <p:sldId id="287" r:id="rId4"/>
    <p:sldId id="293" r:id="rId5"/>
    <p:sldId id="295" r:id="rId6"/>
    <p:sldId id="291" r:id="rId7"/>
    <p:sldId id="294" r:id="rId8"/>
    <p:sldId id="296" r:id="rId9"/>
    <p:sldId id="297" r:id="rId10"/>
    <p:sldId id="298" r:id="rId11"/>
    <p:sldId id="300" r:id="rId12"/>
    <p:sldId id="302" r:id="rId13"/>
    <p:sldId id="301" r:id="rId14"/>
    <p:sldId id="265" r:id="rId15"/>
    <p:sldId id="282" r:id="rId16"/>
    <p:sldId id="283" r:id="rId17"/>
    <p:sldId id="266" r:id="rId18"/>
    <p:sldId id="285" r:id="rId19"/>
    <p:sldId id="318" r:id="rId20"/>
    <p:sldId id="303" r:id="rId21"/>
    <p:sldId id="306" r:id="rId22"/>
    <p:sldId id="319" r:id="rId23"/>
    <p:sldId id="320" r:id="rId24"/>
    <p:sldId id="321" r:id="rId25"/>
    <p:sldId id="322" r:id="rId26"/>
    <p:sldId id="307" r:id="rId27"/>
    <p:sldId id="280" r:id="rId28"/>
    <p:sldId id="309" r:id="rId29"/>
    <p:sldId id="281" r:id="rId30"/>
    <p:sldId id="310" r:id="rId31"/>
    <p:sldId id="314" r:id="rId32"/>
    <p:sldId id="311" r:id="rId33"/>
    <p:sldId id="315" r:id="rId34"/>
    <p:sldId id="316" r:id="rId35"/>
    <p:sldId id="317" r:id="rId36"/>
    <p:sldId id="312" r:id="rId37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33D0E-2F80-44ED-96C9-F71ACA52A0E7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88608-2056-4F7D-8D8A-9739A7959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2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99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764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35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208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250825"/>
            <a:ext cx="592455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749040"/>
            <a:ext cx="5438140" cy="587438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79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144463"/>
            <a:ext cx="5095875" cy="2867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155220"/>
            <a:ext cx="5438140" cy="622360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3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7913" y="311150"/>
            <a:ext cx="4281487" cy="2408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006090"/>
            <a:ext cx="5438140" cy="6372734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98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25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651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33813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847553"/>
            <a:ext cx="5438140" cy="479241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119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0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01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72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189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03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35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46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17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97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65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50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325438"/>
            <a:ext cx="5921375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870253"/>
            <a:ext cx="5438140" cy="4769716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59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83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29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178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170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1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366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307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2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363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3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7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309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8608-2056-4F7D-8D8A-9739A7959B8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9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949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58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92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53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71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334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59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387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602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742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538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9313-CE98-4813-8324-517FA2B2B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Definitional Boundaries of Discrimination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47D34-01C0-478A-AF01-6B36EBB83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Dr Katy Greenland, Cardiff School of Social Sciences, UK</a:t>
            </a:r>
          </a:p>
          <a:p>
            <a:r>
              <a:rPr lang="en-GB"/>
              <a:t>Dr Keon West, Goldsmiths College, University of London, UK</a:t>
            </a:r>
          </a:p>
        </p:txBody>
      </p:sp>
    </p:spTree>
    <p:extLst>
      <p:ext uri="{BB962C8B-B14F-4D97-AF65-F5344CB8AC3E}">
        <p14:creationId xmlns:p14="http://schemas.microsoft.com/office/powerpoint/2010/main" val="40035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1F2D-7FD9-48FF-A222-D2946B09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But People Discriminate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188D-A050-4029-B24B-D0222090B9BA}"/>
              </a:ext>
            </a:extLst>
          </p:cNvPr>
          <p:cNvSpPr txBox="1"/>
          <p:nvPr/>
        </p:nvSpPr>
        <p:spPr>
          <a:xfrm>
            <a:off x="834788" y="6202906"/>
            <a:ext cx="10499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 &amp; Lloyd, J. (2017). The role of labelling and bias in the portrayals of acts of ‘terrorism’: Media representations of Muslims vs. non-Muslims. </a:t>
            </a:r>
            <a:r>
              <a:rPr lang="en-GB" sz="1200" i="1">
                <a:ea typeface="+mn-lt"/>
                <a:cs typeface="+mn-lt"/>
              </a:rPr>
              <a:t>Journal of Muslim Minority Affairs </a:t>
            </a:r>
            <a:r>
              <a:rPr lang="en-GB" sz="1200" b="1">
                <a:ea typeface="+mn-lt"/>
                <a:cs typeface="+mn-lt"/>
              </a:rPr>
              <a:t>37,</a:t>
            </a:r>
            <a:r>
              <a:rPr lang="en-GB" sz="1200">
                <a:ea typeface="+mn-lt"/>
                <a:cs typeface="+mn-lt"/>
              </a:rPr>
              <a:t>211–222.</a:t>
            </a:r>
            <a:endParaRPr lang="en-US">
              <a:ea typeface="+mn-lt"/>
              <a:cs typeface="+mn-lt"/>
            </a:endParaRPr>
          </a:p>
          <a:p>
            <a:endParaRPr lang="en-US" sz="120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65B89-DB37-401A-B1DA-318FD712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10</a:t>
            </a:fld>
            <a:endParaRPr lang="en-US"/>
          </a:p>
        </p:txBody>
      </p:sp>
      <p:pic>
        <p:nvPicPr>
          <p:cNvPr id="8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9409946B-4422-4527-B5B2-1ECD5B0E1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0579" y="1598163"/>
            <a:ext cx="10135529" cy="4533308"/>
          </a:xfrm>
        </p:spPr>
      </p:pic>
    </p:spTree>
    <p:extLst>
      <p:ext uri="{BB962C8B-B14F-4D97-AF65-F5344CB8AC3E}">
        <p14:creationId xmlns:p14="http://schemas.microsoft.com/office/powerpoint/2010/main" val="150349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1F2D-7FD9-48FF-A222-D2946B09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But People Discriminate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188D-A050-4029-B24B-D0222090B9BA}"/>
              </a:ext>
            </a:extLst>
          </p:cNvPr>
          <p:cNvSpPr txBox="1"/>
          <p:nvPr/>
        </p:nvSpPr>
        <p:spPr>
          <a:xfrm>
            <a:off x="834788" y="6202906"/>
            <a:ext cx="10499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b="1">
                <a:ea typeface="+mn-lt"/>
                <a:cs typeface="+mn-lt"/>
              </a:rPr>
              <a:t>West, K</a:t>
            </a:r>
            <a:r>
              <a:rPr lang="en-GB" sz="1200">
                <a:ea typeface="+mn-lt"/>
                <a:cs typeface="+mn-lt"/>
              </a:rPr>
              <a:t>. (2019). Interethnic bias in willingness to engage in casual sex versus committed relationships. </a:t>
            </a:r>
            <a:r>
              <a:rPr lang="en-GB" sz="1200" i="1">
                <a:ea typeface="+mn-lt"/>
                <a:cs typeface="+mn-lt"/>
              </a:rPr>
              <a:t>The Journal of Sex Research</a:t>
            </a:r>
            <a:r>
              <a:rPr lang="en-GB" sz="1200">
                <a:ea typeface="+mn-lt"/>
                <a:cs typeface="+mn-lt"/>
              </a:rPr>
              <a:t>, DOI:  10.1080/00224499.2018.1546372.</a:t>
            </a:r>
            <a:endParaRPr lang="en-US">
              <a:ea typeface="+mn-lt"/>
              <a:cs typeface="+mn-lt"/>
            </a:endParaRPr>
          </a:p>
          <a:p>
            <a:endParaRPr lang="en-US" sz="120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65B89-DB37-401A-B1DA-318FD712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11</a:t>
            </a:fld>
            <a:endParaRPr lang="en-US"/>
          </a:p>
        </p:txBody>
      </p:sp>
      <p:pic>
        <p:nvPicPr>
          <p:cNvPr id="8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F257A025-BDA7-4AE7-86F1-58BA2B725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3610" y="1473058"/>
            <a:ext cx="10004362" cy="4578800"/>
          </a:xfrm>
        </p:spPr>
      </p:pic>
    </p:spTree>
    <p:extLst>
      <p:ext uri="{BB962C8B-B14F-4D97-AF65-F5344CB8AC3E}">
        <p14:creationId xmlns:p14="http://schemas.microsoft.com/office/powerpoint/2010/main" val="299341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9EE3-583E-4798-A1CD-E0EE5F2F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cs typeface="Calibri Light"/>
              </a:rPr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FF51B-9FA3-4A2D-BBAD-8A4FC66A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E6CE-6047-4126-B79E-C5090E54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‘Discrimination’ is socially constructed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168CD-5986-4945-B176-41F53C95A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cs typeface="Calibri"/>
              </a:rPr>
              <a:t>Definitions of discrimination are often…</a:t>
            </a:r>
          </a:p>
          <a:p>
            <a:pPr marL="0" indent="0">
              <a:buNone/>
            </a:pPr>
            <a:endParaRPr lang="en-US" sz="3200">
              <a:cs typeface="Calibri"/>
            </a:endParaRPr>
          </a:p>
          <a:p>
            <a:pPr marL="514350" indent="-514350">
              <a:buAutoNum type="arabicParenR"/>
            </a:pPr>
            <a:r>
              <a:rPr lang="en-US" sz="3200">
                <a:cs typeface="Calibri"/>
              </a:rPr>
              <a:t>narrow and</a:t>
            </a:r>
          </a:p>
          <a:p>
            <a:pPr marL="514350" indent="-514350">
              <a:buAutoNum type="arabicParenR"/>
            </a:pPr>
            <a:r>
              <a:rPr lang="en-US" sz="3200">
                <a:cs typeface="Calibri"/>
              </a:rPr>
              <a:t>inconsistent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B960C-6EEC-4E7C-B73B-DF70BA3D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275E3-5C61-4329-9D88-6841090FEB71}"/>
              </a:ext>
            </a:extLst>
          </p:cNvPr>
          <p:cNvSpPr txBox="1"/>
          <p:nvPr/>
        </p:nvSpPr>
        <p:spPr>
          <a:xfrm>
            <a:off x="838200" y="4690150"/>
            <a:ext cx="1122790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ea typeface="+mn-lt"/>
                <a:cs typeface="+mn-lt"/>
              </a:rPr>
              <a:t>See also: </a:t>
            </a:r>
          </a:p>
          <a:p>
            <a:pPr marR="0" indent="-457200"/>
            <a:r>
              <a:rPr lang="en-GB" sz="1400"/>
              <a:t>Esses, V. M., &amp; Hodson, G. (2006). The Role of Lay Perceptions of Ethnic Prejudice in the	 Maintenance and Perpetuation of Ethnic Bias. </a:t>
            </a:r>
            <a:r>
              <a:rPr lang="en-GB" sz="1400" i="1"/>
              <a:t>Journal of Social		 Issues, 62(3), 453-468. </a:t>
            </a:r>
          </a:p>
          <a:p>
            <a:pPr marR="0" indent="-457200"/>
            <a:r>
              <a:rPr lang="en-GB" sz="1400" err="1"/>
              <a:t>Miglietta</a:t>
            </a:r>
            <a:r>
              <a:rPr lang="en-GB" sz="1400"/>
              <a:t>, A., </a:t>
            </a:r>
            <a:r>
              <a:rPr lang="en-GB" sz="1400" err="1"/>
              <a:t>Gattino</a:t>
            </a:r>
            <a:r>
              <a:rPr lang="en-GB" sz="1400"/>
              <a:t>, S., &amp; Esses, V. M. (2014). What causes prejudice? How may we solve it? Lay beliefs and their relations with classical and modern		 prejudice and social dominance orientation. </a:t>
            </a:r>
            <a:r>
              <a:rPr lang="en-GB" sz="1400" i="1"/>
              <a:t>International Journal of Intercultural Relations, 40, 11-21. </a:t>
            </a:r>
          </a:p>
          <a:p>
            <a:pPr indent="-457200"/>
            <a:r>
              <a:rPr lang="en-GB" sz="1400"/>
              <a:t>Crandall, C. S., Ferguson, M. A., &amp; </a:t>
            </a:r>
            <a:r>
              <a:rPr lang="en-GB" sz="1400" err="1"/>
              <a:t>Bahns</a:t>
            </a:r>
            <a:r>
              <a:rPr lang="en-GB" sz="1400"/>
              <a:t>, A. J. (2013). When we see prejudice: The normative window and social change. In C. </a:t>
            </a:r>
            <a:r>
              <a:rPr lang="en-GB" sz="1400" err="1"/>
              <a:t>Stangor</a:t>
            </a:r>
            <a:r>
              <a:rPr lang="en-GB" sz="1400"/>
              <a:t> &amp; C. S. Crandall		 (Eds.), </a:t>
            </a:r>
            <a:r>
              <a:rPr lang="en-GB" sz="1400" i="1"/>
              <a:t>Stereotyping and prejudice. (pp. 53-69). New York, NY, US: Psychology Press.</a:t>
            </a:r>
          </a:p>
          <a:p>
            <a:pPr indent="-457200"/>
            <a:r>
              <a:rPr lang="en-GB" sz="1400"/>
              <a:t>Chaney, K. E., &amp; </a:t>
            </a:r>
            <a:r>
              <a:rPr lang="en-GB" sz="1400" err="1"/>
              <a:t>Wedell</a:t>
            </a:r>
            <a:r>
              <a:rPr lang="en-GB" sz="1400"/>
              <a:t>, E. How lay theories of prejudice shape prejudice confrontations:	 Examining beliefs about prejudice prevalence, origins, and		 controllability. </a:t>
            </a:r>
            <a:r>
              <a:rPr lang="en-GB" sz="1400" i="1"/>
              <a:t>Social and Personality Psychology Compass, n/a(n/a), e12658. </a:t>
            </a:r>
            <a:endParaRPr lang="en-GB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977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1D9B-1573-45DF-BDDC-56C24F58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>
                <a:cs typeface="Times New Roman" panose="02020603050405020304" pitchFamily="18" charset="0"/>
              </a:rPr>
              <a:t>Definitions are often narrow</a:t>
            </a:r>
            <a:endParaRPr lang="en-GB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C1FEF-5DE6-473F-876B-D4E6C913D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180000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0" i="0">
                <a:solidFill>
                  <a:srgbClr val="333333"/>
                </a:solidFill>
                <a:effectLst/>
              </a:rPr>
              <a:t>Harvey: Someone like Jeremy Clarkson, not a lot of people know who he is as a person, you don’t know whether he says that erm, that he whether he says [n-word] under his breath as a racist or as a non-racist, because you don’t know him. So</a:t>
            </a:r>
            <a:r>
              <a:rPr lang="en-GB" sz="2400">
                <a:solidFill>
                  <a:srgbClr val="333333"/>
                </a:solidFill>
              </a:rPr>
              <a:t> </a:t>
            </a:r>
            <a:r>
              <a:rPr lang="en-GB" sz="2400" b="0" i="0">
                <a:solidFill>
                  <a:srgbClr val="333333"/>
                </a:solidFill>
                <a:effectLst/>
              </a:rPr>
              <a:t>if so like racism is so dependent on the beliefs that a person has, because if you know what their beliefs are then you know whether or not something that comes out, you’ll know what the meaning of what is, you’ll have a much better idea of the meaning of what is coming out of their mouth.</a:t>
            </a:r>
            <a:endParaRPr lang="en-GB" sz="24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000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66CC-24E9-46C3-9C2B-CE3A8258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08319-5F85-4E73-8EF8-0379984E0585}"/>
              </a:ext>
            </a:extLst>
          </p:cNvPr>
          <p:cNvSpPr txBox="1"/>
          <p:nvPr/>
        </p:nvSpPr>
        <p:spPr>
          <a:xfrm>
            <a:off x="1050235" y="4485642"/>
            <a:ext cx="9788057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Greenland, K., Andreouli, E., Augoustinos, M., &amp; Taulke-Johnson, R. (2018). What constitutes ‘discrimination’ in everyday talk? Argumentative lines and the social representations of discrimination. </a:t>
            </a:r>
            <a:r>
              <a:rPr lang="en-GB" sz="1400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Language and Social Psychology</a:t>
            </a: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400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(5), 541-561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03A80-35DB-46E1-BCC4-FC4E10D744FD}"/>
              </a:ext>
            </a:extLst>
          </p:cNvPr>
          <p:cNvSpPr txBox="1"/>
          <p:nvPr/>
        </p:nvSpPr>
        <p:spPr>
          <a:xfrm>
            <a:off x="930965" y="5551924"/>
            <a:ext cx="10664687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/>
            <a:r>
              <a:rPr lang="en-GB" sz="1400"/>
              <a:t>See also: </a:t>
            </a:r>
          </a:p>
          <a:p>
            <a:pPr marR="0"/>
            <a:r>
              <a:rPr lang="en-GB" sz="1400"/>
              <a:t>Swim, J. K., Scott, E. D., </a:t>
            </a:r>
            <a:r>
              <a:rPr lang="en-GB" sz="1400" err="1"/>
              <a:t>Sechrist</a:t>
            </a:r>
            <a:r>
              <a:rPr lang="en-GB" sz="1400"/>
              <a:t>, G. B., Campbell, B., &amp; </a:t>
            </a:r>
            <a:r>
              <a:rPr lang="en-GB" sz="1400" err="1"/>
              <a:t>Stangor</a:t>
            </a:r>
            <a:r>
              <a:rPr lang="en-GB" sz="1400"/>
              <a:t>, C. (2003). The Role of Intent and Harm in Judgments of Prejudice and		 Discrimination. </a:t>
            </a:r>
            <a:r>
              <a:rPr lang="en-GB" sz="1400" i="1"/>
              <a:t>Journal of Personality and Social Psychology, 84(5), 944-959. </a:t>
            </a:r>
          </a:p>
          <a:p>
            <a:r>
              <a:rPr lang="en-GB" sz="1400" err="1"/>
              <a:t>Bastart</a:t>
            </a:r>
            <a:r>
              <a:rPr lang="en-GB" sz="1400"/>
              <a:t>, J., Branscombe, N. R., Sarda, E., &amp; Delmas, F. (2021). Sexism and racism perceptions: It depends on who does it and why. </a:t>
            </a:r>
            <a:r>
              <a:rPr lang="en-GB" sz="1400" i="1"/>
              <a:t>European		 Journal of Social Psychology, 51(1), 54-67. </a:t>
            </a:r>
          </a:p>
        </p:txBody>
      </p:sp>
    </p:spTree>
    <p:extLst>
      <p:ext uri="{BB962C8B-B14F-4D97-AF65-F5344CB8AC3E}">
        <p14:creationId xmlns:p14="http://schemas.microsoft.com/office/powerpoint/2010/main" val="152390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1D9B-1573-45DF-BDDC-56C24F58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>
                <a:cs typeface="Times New Roman" panose="02020603050405020304" pitchFamily="18" charset="0"/>
              </a:rPr>
              <a:t>Definitions are often narrow</a:t>
            </a:r>
            <a:endParaRPr lang="en-GB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C1FEF-5DE6-473F-876B-D4E6C913D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/>
              <a:t>Ross: Well they are what we would call each other ain’t it. As a laugh.		Probably wouldn’t call a gay person it. Unless they done something to	piss you off.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/>
              <a:t>Ryan: Yeah yeah. Like when we was out, and that boy.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/>
              <a:t>[Inaudible]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/>
              <a:t>Ryan: I know. Yeah he said to me I pushed in front of him right. Um. And I		didn’t, I was queuing as much as he was. And you could tell he was		gay. Right. So I said to him ‘Look buddy I was here first’. And he was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/>
              <a:t>	offering me on, mind. But, um, I knew he was gay. He kept shouting.		So I told him to [f-word] off the [homophobic slur].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0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000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D8E14-4787-4F11-9409-076B8255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B2937-7F55-4DE1-B676-BB59B592D8EE}"/>
              </a:ext>
            </a:extLst>
          </p:cNvPr>
          <p:cNvSpPr txBox="1"/>
          <p:nvPr/>
        </p:nvSpPr>
        <p:spPr>
          <a:xfrm>
            <a:off x="1324947" y="6075144"/>
            <a:ext cx="958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Greenland, K., Andreouli, E., Augoustinos, M., &amp; Taulke-Johnson, R. (2018). What constitutes ‘discrimination’ in everyday talk? Argumentative lines and the social representations of discrimination. </a:t>
            </a:r>
            <a:r>
              <a:rPr lang="en-GB" sz="1400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Language and Social Psychology</a:t>
            </a: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GB" sz="1400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(5), 541-561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98232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5DAD-FC79-4D0E-A50D-D2D9C89D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>
                <a:cs typeface="Times New Roman" panose="02020603050405020304" pitchFamily="18" charset="0"/>
              </a:rPr>
              <a:t>Definitions are often inconsistent</a:t>
            </a:r>
            <a:endParaRPr lang="en-GB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3F241-CC29-4FBE-A838-48D520F4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b="0" i="0">
                <a:solidFill>
                  <a:srgbClr val="333333"/>
                </a:solidFill>
                <a:effectLst/>
              </a:rPr>
              <a:t>Ollie: Er. The second half – it was difficult – last year yes, it was fine cos I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lang="en-GB" b="0" i="0">
                <a:solidFill>
                  <a:srgbClr val="333333"/>
                </a:solidFill>
                <a:effectLst/>
              </a:rPr>
              <a:t>lived with two girls, two boys and me. And then this year I lived with	 four boys. Three were Polish, one was English. Er. And it was awful until Christmas. And then I moved upstairs to where the other student warden lives cos it’s all girls. Cos they were just really noisy, really – er quite hostile as well. Cos er I’m quite camp I suppose [[laughs]] and er I just don’t hide it any way to anyone, and I think they were a bit threatened by it. And er they just kept like – oh it was just childish banter I think.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A58B6-B41C-425A-A58D-F4024DDB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C2F80-8A58-47CA-BDD7-04B00F042537}"/>
              </a:ext>
            </a:extLst>
          </p:cNvPr>
          <p:cNvSpPr txBox="1"/>
          <p:nvPr/>
        </p:nvSpPr>
        <p:spPr>
          <a:xfrm>
            <a:off x="3135087" y="6176963"/>
            <a:ext cx="880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Greenland, K., &amp; Taulke-Johnson, R. (2017). Gay men’s identity work and the social construction of discrimination. </a:t>
            </a:r>
            <a:r>
              <a:rPr lang="en-GB" sz="1400" i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Psychology &amp; Sexuality</a:t>
            </a:r>
            <a:r>
              <a:rPr lang="en-GB" sz="140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GB" sz="1400" i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en-GB" sz="140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(1-2), 81-95. </a:t>
            </a:r>
          </a:p>
        </p:txBody>
      </p:sp>
    </p:spTree>
    <p:extLst>
      <p:ext uri="{BB962C8B-B14F-4D97-AF65-F5344CB8AC3E}">
        <p14:creationId xmlns:p14="http://schemas.microsoft.com/office/powerpoint/2010/main" val="118824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5DAD-FC79-4D0E-A50D-D2D9C89D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>
                <a:cs typeface="Times New Roman" panose="02020603050405020304" pitchFamily="18" charset="0"/>
              </a:rPr>
              <a:t>Definitions are often inconsistent</a:t>
            </a:r>
            <a:endParaRPr lang="en-GB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3F241-CC29-4FBE-A838-48D520F4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769"/>
            <a:ext cx="10515600" cy="4574194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0" i="0">
                <a:solidFill>
                  <a:srgbClr val="333333"/>
                </a:solidFill>
                <a:effectLst/>
              </a:rPr>
              <a:t>Richard: Have you had any negative experiences here at [[names University]]?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0" i="0">
                <a:solidFill>
                  <a:srgbClr val="333333"/>
                </a:solidFill>
                <a:effectLst/>
              </a:rPr>
              <a:t>Ollie: No.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0" i="0">
                <a:solidFill>
                  <a:srgbClr val="333333"/>
                </a:solidFill>
                <a:effectLst/>
              </a:rPr>
              <a:t>Richard: Because of your sexual orientation?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0" i="0">
                <a:solidFill>
                  <a:srgbClr val="333333"/>
                </a:solidFill>
                <a:effectLst/>
              </a:rPr>
              <a:t>Ollie: No. Apart from the Polish boys but – living in residence, but I don’t blame them for	that		because that’s what they’ve been bought up with. And part of me is intolerant in a way of	the way people do treat people like er – LGBT people generically, but I haven’t had any		personal experience in uni of it. Unless it’s because I am confident in my sexuality. I don’t	know if like a more – a less confident gay student would have had them.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0" i="0">
                <a:solidFill>
                  <a:srgbClr val="333333"/>
                </a:solidFill>
                <a:effectLst/>
              </a:rPr>
              <a:t>Richard: OK.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0" i="0">
                <a:solidFill>
                  <a:srgbClr val="333333"/>
                </a:solidFill>
                <a:effectLst/>
              </a:rPr>
              <a:t>Ollie: But because I’m quite forthwith and I’m quite you know – yeah I’m quite confident, so I think	that has a lot to do with it. If I was quite shy and like constantly denying it and going oh no	no no no I think then perhaps I would have had some. But no. To date. Touch wood.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0AFCD-7BC7-4873-BF22-0986A1A8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9B91A-550E-4E52-8752-5C21E9E9405D}"/>
              </a:ext>
            </a:extLst>
          </p:cNvPr>
          <p:cNvSpPr txBox="1"/>
          <p:nvPr/>
        </p:nvSpPr>
        <p:spPr>
          <a:xfrm>
            <a:off x="1419727" y="6176963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Greenland, K., &amp; Taulke-Johnson, R. (2017). Gay men’s identity work and the social construction of discrimination. </a:t>
            </a:r>
            <a:r>
              <a:rPr lang="en-GB" sz="1400" i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Psychology &amp; Sexuality</a:t>
            </a:r>
            <a:r>
              <a:rPr lang="en-GB" sz="140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GB" sz="1400" i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en-GB" sz="140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(1-2), 81-95. </a:t>
            </a:r>
          </a:p>
        </p:txBody>
      </p:sp>
    </p:spTree>
    <p:extLst>
      <p:ext uri="{BB962C8B-B14F-4D97-AF65-F5344CB8AC3E}">
        <p14:creationId xmlns:p14="http://schemas.microsoft.com/office/powerpoint/2010/main" val="113452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C872-1826-4F4D-8C2A-85B1FEDA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>
                <a:cs typeface="Times New Roman" panose="02020603050405020304" pitchFamily="18" charset="0"/>
              </a:rPr>
              <a:t>Definitions are often inconsistent</a:t>
            </a:r>
            <a:endParaRPr lang="en-GB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0296-06E8-4CEA-A49A-DBC434EA5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Emily [interviewer]: So, if you wanted to leave, would that not give you a bad self		-image? Would you not get judged for wanting to leave?</a:t>
            </a:r>
          </a:p>
          <a:p>
            <a:pPr marL="0" indent="0">
              <a:buNone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Aaron: Well, you don't have to justify your vote to anyone. No one sees you vote.</a:t>
            </a:r>
          </a:p>
          <a:p>
            <a:pPr marL="0" indent="0">
              <a:buNone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Peter: Leaving the EU kind of helps people that are refugees and—or like non-EU		citizens more in terms of migration, I suppose? Because it means that		people who are from Europe aren't in front of the queue. It will be equal		for everyone now, that's why it's less racist.</a:t>
            </a:r>
            <a:endParaRPr lang="en-GB" sz="3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DB936-DA65-4339-9BF0-FE650094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47502-CA8D-4B69-ADBE-9C1275E4D915}"/>
              </a:ext>
            </a:extLst>
          </p:cNvPr>
          <p:cNvSpPr txBox="1"/>
          <p:nvPr/>
        </p:nvSpPr>
        <p:spPr>
          <a:xfrm>
            <a:off x="838200" y="4520909"/>
            <a:ext cx="1005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Andreouli, E., Greenland, K., &amp; Figgou, L. (2020). Lay discourses about Brexit and prejudice: “Ideological creativity” and its limits in Brexit debates. </a:t>
            </a:r>
            <a:r>
              <a:rPr lang="en-GB" sz="1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Journal of Social Psychology, 50</a:t>
            </a:r>
            <a:r>
              <a:rPr lang="en-GB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309-322. doi:10.1002/ejsp.2625</a:t>
            </a:r>
            <a:endParaRPr lang="en-GB" sz="1400" ker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101E2-DA64-431C-9E98-5AAB2EB5E747}"/>
              </a:ext>
            </a:extLst>
          </p:cNvPr>
          <p:cNvSpPr txBox="1"/>
          <p:nvPr/>
        </p:nvSpPr>
        <p:spPr>
          <a:xfrm>
            <a:off x="930965" y="5551924"/>
            <a:ext cx="10664687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/>
            <a:r>
              <a:rPr lang="en-GB" sz="1400"/>
              <a:t>See also: </a:t>
            </a:r>
          </a:p>
          <a:p>
            <a:r>
              <a:rPr lang="en-GB" sz="1400"/>
              <a:t>Platow, M. J., Van Rooy, D., Wang, C., </a:t>
            </a:r>
            <a:r>
              <a:rPr lang="en-GB" sz="1400" err="1"/>
              <a:t>Ollis</a:t>
            </a:r>
            <a:r>
              <a:rPr lang="en-GB" sz="1400"/>
              <a:t>, L., Knight, C. G., Blakey, P., . . . Spears, R. (2022) Lay perceptions of modern prejudice toward “White”	 and “Asian” people: It matters who said it, whom it's about, and who's judging. </a:t>
            </a:r>
            <a:r>
              <a:rPr lang="en-GB" sz="1400" i="1"/>
              <a:t>Asian Journal of Social Psychology, n/a(n/a). </a:t>
            </a:r>
          </a:p>
          <a:p>
            <a:r>
              <a:rPr lang="en-GB" sz="1400"/>
              <a:t>White, M. H., Crandall, C. S., &amp; Davis, N. T. (2021). Vicarious Justifications for Prejudice in the Application of Democratic Values. </a:t>
            </a:r>
            <a:r>
              <a:rPr lang="en-GB" sz="1400" i="1"/>
              <a:t>Social		 Psychological and Personality Science, 19485506211040700. </a:t>
            </a:r>
          </a:p>
        </p:txBody>
      </p:sp>
    </p:spTree>
    <p:extLst>
      <p:ext uri="{BB962C8B-B14F-4D97-AF65-F5344CB8AC3E}">
        <p14:creationId xmlns:p14="http://schemas.microsoft.com/office/powerpoint/2010/main" val="141668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Discrimination is </a:t>
            </a:r>
            <a:r>
              <a:rPr lang="en-US" b="1" u="sng">
                <a:cs typeface="Calibri Light"/>
              </a:rPr>
              <a:t>inconsistently </a:t>
            </a:r>
            <a:r>
              <a:rPr lang="en-US">
                <a:cs typeface="Calibri Light"/>
              </a:rPr>
              <a:t>defined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24F70-E370-44D0-AF87-08F59E7BB56D}"/>
              </a:ext>
            </a:extLst>
          </p:cNvPr>
          <p:cNvSpPr txBox="1"/>
          <p:nvPr/>
        </p:nvSpPr>
        <p:spPr>
          <a:xfrm>
            <a:off x="834788" y="6202906"/>
            <a:ext cx="10499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K., &amp; Hewstone, M. (2012). Relatively socially acceptable prejudice within and between societies. </a:t>
            </a:r>
            <a:r>
              <a:rPr lang="en-GB" sz="1200" i="1">
                <a:ea typeface="+mn-lt"/>
                <a:cs typeface="+mn-lt"/>
              </a:rPr>
              <a:t>Journal of Community &amp; Applied Social Psychology</a:t>
            </a:r>
            <a:r>
              <a:rPr lang="en-GB" sz="1200">
                <a:ea typeface="+mn-lt"/>
                <a:cs typeface="+mn-lt"/>
              </a:rPr>
              <a:t>, 22(3), 269-282. </a:t>
            </a:r>
          </a:p>
        </p:txBody>
      </p:sp>
      <p:pic>
        <p:nvPicPr>
          <p:cNvPr id="8" name="Picture 8" descr="A person holding a sign&#10;&#10;Description automatically generated">
            <a:extLst>
              <a:ext uri="{FF2B5EF4-FFF2-40B4-BE49-F238E27FC236}">
                <a16:creationId xmlns:a16="http://schemas.microsoft.com/office/drawing/2014/main" id="{A3C005DA-5FFE-4857-A0B2-34C6DBD5E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07" y="2046122"/>
            <a:ext cx="1614433" cy="2240237"/>
          </a:xfrm>
          <a:prstGeom prst="rect">
            <a:avLst/>
          </a:prstGeom>
        </p:spPr>
      </p:pic>
      <p:pic>
        <p:nvPicPr>
          <p:cNvPr id="9" name="Picture 9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D3B74488-045E-4087-8BA9-BAB85E175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9" y="3057926"/>
            <a:ext cx="2287753" cy="2388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946DCC-1FD6-4591-B7F9-437773B8E5F5}"/>
              </a:ext>
            </a:extLst>
          </p:cNvPr>
          <p:cNvSpPr txBox="1"/>
          <p:nvPr/>
        </p:nvSpPr>
        <p:spPr>
          <a:xfrm>
            <a:off x="800538" y="1474952"/>
            <a:ext cx="2743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Changes with type of bias</a:t>
            </a:r>
            <a:endParaRPr lang="en-US">
              <a:cs typeface="Calibri"/>
            </a:endParaRPr>
          </a:p>
        </p:txBody>
      </p:sp>
      <p:pic>
        <p:nvPicPr>
          <p:cNvPr id="5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ADC5CE3E-BB97-44A9-9C42-3EF8DC86E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620" y="1663867"/>
            <a:ext cx="4621128" cy="42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0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3EC2-46E8-4488-8253-DAFE3379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Definitional Boundaries of Discrimination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BD0E-0A5A-4E3B-B7B6-CA5C29B0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cs typeface="Calibri"/>
              </a:rPr>
              <a:t>Most people agree that discrimination is wrong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cs typeface="Calibri"/>
              </a:rPr>
              <a:t>But most people also discriminate a lot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cs typeface="Calibri"/>
              </a:rPr>
              <a:t>WHY? (or maybe, HOW?)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ea typeface="+mn-lt"/>
              <a:cs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ea typeface="+mn-lt"/>
                <a:cs typeface="+mn-lt"/>
              </a:rPr>
              <a:t>Because definitions of ‘discrimination’ are socially constructed.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ea typeface="+mn-lt"/>
                <a:cs typeface="+mn-lt"/>
              </a:rPr>
              <a:t>They are also often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ea typeface="+mn-lt"/>
                <a:cs typeface="+mn-lt"/>
              </a:rPr>
              <a:t>	(1) narrow and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ea typeface="+mn-lt"/>
                <a:cs typeface="+mn-lt"/>
              </a:rPr>
              <a:t>	(2) inconsistent</a:t>
            </a:r>
            <a:endParaRPr lang="en-US">
              <a:cs typeface="Calibri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312B1-8890-472E-8B46-D7C24652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7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Discrimination is </a:t>
            </a:r>
            <a:r>
              <a:rPr lang="en-US" b="1" u="sng">
                <a:cs typeface="Calibri Light"/>
              </a:rPr>
              <a:t>inconsistently </a:t>
            </a:r>
            <a:r>
              <a:rPr lang="en-US">
                <a:cs typeface="Calibri Light"/>
              </a:rPr>
              <a:t>defined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24F70-E370-44D0-AF87-08F59E7BB56D}"/>
              </a:ext>
            </a:extLst>
          </p:cNvPr>
          <p:cNvSpPr txBox="1"/>
          <p:nvPr/>
        </p:nvSpPr>
        <p:spPr>
          <a:xfrm>
            <a:off x="834788" y="6202906"/>
            <a:ext cx="10499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K., &amp; Hewstone, M. (2012). Relatively socially acceptable prejudice within and between societies. </a:t>
            </a:r>
            <a:r>
              <a:rPr lang="en-GB" sz="1200" i="1">
                <a:ea typeface="+mn-lt"/>
                <a:cs typeface="+mn-lt"/>
              </a:rPr>
              <a:t>Journal of Community &amp; Applied Social Psychology</a:t>
            </a:r>
            <a:r>
              <a:rPr lang="en-GB" sz="1200">
                <a:ea typeface="+mn-lt"/>
                <a:cs typeface="+mn-lt"/>
              </a:rPr>
              <a:t>, 22(3), 269-282.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F5B3A-51D5-4F9E-B600-A39657EBE375}"/>
              </a:ext>
            </a:extLst>
          </p:cNvPr>
          <p:cNvSpPr txBox="1"/>
          <p:nvPr/>
        </p:nvSpPr>
        <p:spPr>
          <a:xfrm>
            <a:off x="949434" y="3042745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"Our people know the difference – Black is a race, Jew is a religion f*g**tism is a sin".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- Salih, 2007 (Wasafiri)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CEB69-1C51-4E11-B4EF-9F9F465744A2}"/>
              </a:ext>
            </a:extLst>
          </p:cNvPr>
          <p:cNvSpPr txBox="1"/>
          <p:nvPr/>
        </p:nvSpPr>
        <p:spPr>
          <a:xfrm>
            <a:off x="923158" y="1711434"/>
            <a:ext cx="2743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Changes with place</a:t>
            </a:r>
          </a:p>
        </p:txBody>
      </p:sp>
      <p:pic>
        <p:nvPicPr>
          <p:cNvPr id="10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ACE12CE6-1D91-4988-92C4-14453C7AA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637" y="1451608"/>
            <a:ext cx="4718383" cy="46766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6B1B08-720C-42C9-8506-33D2BCAD2503}"/>
              </a:ext>
            </a:extLst>
          </p:cNvPr>
          <p:cNvSpPr txBox="1"/>
          <p:nvPr/>
        </p:nvSpPr>
        <p:spPr>
          <a:xfrm>
            <a:off x="834189" y="5195637"/>
            <a:ext cx="2743200" cy="86177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Crandall, C. S., Eshleman, A., &amp; O’Brien, L. (2002). Social norms and the expression and suppression of prejudice: The struggle for internalization. </a:t>
            </a:r>
            <a:r>
              <a:rPr lang="en-US" sz="1000" i="1">
                <a:ea typeface="+mn-lt"/>
                <a:cs typeface="+mn-lt"/>
              </a:rPr>
              <a:t>Journal of Personality and Social Psychology</a:t>
            </a:r>
            <a:r>
              <a:rPr lang="en-US" sz="1000">
                <a:ea typeface="+mn-lt"/>
                <a:cs typeface="+mn-lt"/>
              </a:rPr>
              <a:t>, 82(3), 359–378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5971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Discrimination is </a:t>
            </a:r>
            <a:r>
              <a:rPr lang="en-US" b="1" u="sng">
                <a:cs typeface="Calibri Light"/>
              </a:rPr>
              <a:t>inconsistently </a:t>
            </a:r>
            <a:r>
              <a:rPr lang="en-US">
                <a:cs typeface="Calibri Light"/>
              </a:rPr>
              <a:t>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C23A-BF73-4356-B787-0233381F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>
              <a:ea typeface="+mn-lt"/>
              <a:cs typeface="+mn-lt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24F70-E370-44D0-AF87-08F59E7BB56D}"/>
              </a:ext>
            </a:extLst>
          </p:cNvPr>
          <p:cNvSpPr txBox="1"/>
          <p:nvPr/>
        </p:nvSpPr>
        <p:spPr>
          <a:xfrm>
            <a:off x="834788" y="6202906"/>
            <a:ext cx="10499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 (2019). Testing hypersensitive responses: Ethnic minorities are not more sensitive to microaggressions, they just experience them more frequently. </a:t>
            </a:r>
            <a:r>
              <a:rPr lang="en-GB" sz="1200" i="1">
                <a:ea typeface="+mn-lt"/>
                <a:cs typeface="+mn-lt"/>
              </a:rPr>
              <a:t>Personality and Social Psychology Bulletin</a:t>
            </a:r>
            <a:r>
              <a:rPr lang="en-GB" sz="1200">
                <a:ea typeface="+mn-lt"/>
                <a:cs typeface="+mn-lt"/>
              </a:rPr>
              <a:t>, </a:t>
            </a:r>
            <a:r>
              <a:rPr lang="en-GB" sz="1200" i="1">
                <a:ea typeface="+mn-lt"/>
                <a:cs typeface="+mn-lt"/>
              </a:rPr>
              <a:t>45</a:t>
            </a:r>
            <a:r>
              <a:rPr lang="en-GB" sz="1200">
                <a:ea typeface="+mn-lt"/>
                <a:cs typeface="+mn-lt"/>
              </a:rPr>
              <a:t>(11), 1619-1632</a:t>
            </a:r>
            <a:endParaRPr lang="en-US"/>
          </a:p>
        </p:txBody>
      </p:sp>
      <p:pic>
        <p:nvPicPr>
          <p:cNvPr id="5" name="Picture 6" descr="Text, table&#10;&#10;Description automatically generated">
            <a:extLst>
              <a:ext uri="{FF2B5EF4-FFF2-40B4-BE49-F238E27FC236}">
                <a16:creationId xmlns:a16="http://schemas.microsoft.com/office/drawing/2014/main" id="{DF2A480B-DBA2-4293-9591-553D994C7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73" y="1496360"/>
            <a:ext cx="8891751" cy="40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89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Discrimination is </a:t>
            </a:r>
            <a:r>
              <a:rPr lang="en-US" b="1" u="sng">
                <a:cs typeface="Calibri Light"/>
              </a:rPr>
              <a:t>inconsistently </a:t>
            </a:r>
            <a:r>
              <a:rPr lang="en-US">
                <a:cs typeface="Calibri Light"/>
              </a:rPr>
              <a:t>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C23A-BF73-4356-B787-0233381F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>
              <a:ea typeface="+mn-lt"/>
              <a:cs typeface="+mn-lt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24F70-E370-44D0-AF87-08F59E7BB56D}"/>
              </a:ext>
            </a:extLst>
          </p:cNvPr>
          <p:cNvSpPr txBox="1"/>
          <p:nvPr/>
        </p:nvSpPr>
        <p:spPr>
          <a:xfrm>
            <a:off x="834788" y="6202906"/>
            <a:ext cx="10499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 (2019). Testing hypersensitive responses: Ethnic minorities are not more sensitive to microaggressions, they just experience them more frequently. </a:t>
            </a:r>
            <a:r>
              <a:rPr lang="en-GB" sz="1200" i="1">
                <a:ea typeface="+mn-lt"/>
                <a:cs typeface="+mn-lt"/>
              </a:rPr>
              <a:t>Personality and Social Psychology Bulletin</a:t>
            </a:r>
            <a:r>
              <a:rPr lang="en-GB" sz="1200">
                <a:ea typeface="+mn-lt"/>
                <a:cs typeface="+mn-lt"/>
              </a:rPr>
              <a:t>, </a:t>
            </a:r>
            <a:r>
              <a:rPr lang="en-GB" sz="1200" i="1">
                <a:ea typeface="+mn-lt"/>
                <a:cs typeface="+mn-lt"/>
              </a:rPr>
              <a:t>45</a:t>
            </a:r>
            <a:r>
              <a:rPr lang="en-GB" sz="1200">
                <a:ea typeface="+mn-lt"/>
                <a:cs typeface="+mn-lt"/>
              </a:rPr>
              <a:t>(11), 1619-1632</a:t>
            </a:r>
            <a:endParaRPr lang="en-US"/>
          </a:p>
        </p:txBody>
      </p:sp>
      <p:pic>
        <p:nvPicPr>
          <p:cNvPr id="7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54D5548C-1EC2-43D6-812F-67377211F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11" y="1797707"/>
            <a:ext cx="9548647" cy="39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38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Discrimination is </a:t>
            </a:r>
            <a:r>
              <a:rPr lang="en-US" b="1" u="sng">
                <a:cs typeface="Calibri Light"/>
              </a:rPr>
              <a:t>inconsistently </a:t>
            </a:r>
            <a:r>
              <a:rPr lang="en-US">
                <a:cs typeface="Calibri Light"/>
              </a:rPr>
              <a:t>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C23A-BF73-4356-B787-0233381F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>
              <a:ea typeface="+mn-lt"/>
              <a:cs typeface="+mn-lt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24F70-E370-44D0-AF87-08F59E7BB56D}"/>
              </a:ext>
            </a:extLst>
          </p:cNvPr>
          <p:cNvSpPr txBox="1"/>
          <p:nvPr/>
        </p:nvSpPr>
        <p:spPr>
          <a:xfrm>
            <a:off x="834788" y="6202906"/>
            <a:ext cx="10499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 (2019). Testing hypersensitive responses: Ethnic minorities are not more sensitive to microaggressions, they just experience them more frequently. </a:t>
            </a:r>
            <a:r>
              <a:rPr lang="en-GB" sz="1200" i="1">
                <a:ea typeface="+mn-lt"/>
                <a:cs typeface="+mn-lt"/>
              </a:rPr>
              <a:t>Personality and Social Psychology Bulletin</a:t>
            </a:r>
            <a:r>
              <a:rPr lang="en-GB" sz="1200">
                <a:ea typeface="+mn-lt"/>
                <a:cs typeface="+mn-lt"/>
              </a:rPr>
              <a:t>, </a:t>
            </a:r>
            <a:r>
              <a:rPr lang="en-GB" sz="1200" i="1">
                <a:ea typeface="+mn-lt"/>
                <a:cs typeface="+mn-lt"/>
              </a:rPr>
              <a:t>45</a:t>
            </a:r>
            <a:r>
              <a:rPr lang="en-GB" sz="1200">
                <a:ea typeface="+mn-lt"/>
                <a:cs typeface="+mn-lt"/>
              </a:rPr>
              <a:t>(11), 1619-1632</a:t>
            </a:r>
            <a:endParaRPr lang="en-US"/>
          </a:p>
        </p:txBody>
      </p:sp>
      <p:pic>
        <p:nvPicPr>
          <p:cNvPr id="7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D828B47F-F92E-4905-A399-D05183FC8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73" y="1926373"/>
            <a:ext cx="9697543" cy="39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14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Discrimination is </a:t>
            </a:r>
            <a:r>
              <a:rPr lang="en-US" b="1" u="sng">
                <a:cs typeface="Calibri Light"/>
              </a:rPr>
              <a:t>inconsistently </a:t>
            </a:r>
            <a:r>
              <a:rPr lang="en-US">
                <a:cs typeface="Calibri Light"/>
              </a:rPr>
              <a:t>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C23A-BF73-4356-B787-0233381F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>
              <a:ea typeface="+mn-lt"/>
              <a:cs typeface="+mn-lt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24F70-E370-44D0-AF87-08F59E7BB56D}"/>
              </a:ext>
            </a:extLst>
          </p:cNvPr>
          <p:cNvSpPr txBox="1"/>
          <p:nvPr/>
        </p:nvSpPr>
        <p:spPr>
          <a:xfrm>
            <a:off x="834788" y="6202906"/>
            <a:ext cx="10499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 (2019). Testing hypersensitive responses: Ethnic minorities are not more sensitive to microaggressions, they just experience them more frequently. </a:t>
            </a:r>
            <a:r>
              <a:rPr lang="en-GB" sz="1200" i="1">
                <a:ea typeface="+mn-lt"/>
                <a:cs typeface="+mn-lt"/>
              </a:rPr>
              <a:t>Personality and Social Psychology Bulletin</a:t>
            </a:r>
            <a:r>
              <a:rPr lang="en-GB" sz="1200">
                <a:ea typeface="+mn-lt"/>
                <a:cs typeface="+mn-lt"/>
              </a:rPr>
              <a:t>, </a:t>
            </a:r>
            <a:r>
              <a:rPr lang="en-GB" sz="1200" i="1">
                <a:ea typeface="+mn-lt"/>
                <a:cs typeface="+mn-lt"/>
              </a:rPr>
              <a:t>45</a:t>
            </a:r>
            <a:r>
              <a:rPr lang="en-GB" sz="1200">
                <a:ea typeface="+mn-lt"/>
                <a:cs typeface="+mn-lt"/>
              </a:rPr>
              <a:t>(11), 1619-1632</a:t>
            </a:r>
            <a:endParaRPr lang="en-US"/>
          </a:p>
        </p:txBody>
      </p:sp>
      <p:pic>
        <p:nvPicPr>
          <p:cNvPr id="7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E8E6F0D0-F676-46A9-814E-D82918973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1" y="1929823"/>
            <a:ext cx="9942785" cy="39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6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EB03-15BA-4CAB-B101-0D992926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Discrimination is </a:t>
            </a:r>
            <a:r>
              <a:rPr lang="en-US" b="1" u="sng">
                <a:ea typeface="+mj-lt"/>
                <a:cs typeface="+mj-lt"/>
              </a:rPr>
              <a:t>inconsistently </a:t>
            </a:r>
            <a:r>
              <a:rPr lang="en-US">
                <a:ea typeface="+mj-lt"/>
                <a:cs typeface="+mj-lt"/>
              </a:rPr>
              <a:t>defined</a:t>
            </a:r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2DB6C60-4517-4883-A160-89EE0D568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3046" y="2531050"/>
            <a:ext cx="6915150" cy="28003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71548-0CCA-4DAE-B9FB-B05C986B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3233C-BDDC-4FF6-8CCE-61B4DAF9A792}"/>
              </a:ext>
            </a:extLst>
          </p:cNvPr>
          <p:cNvSpPr txBox="1"/>
          <p:nvPr/>
        </p:nvSpPr>
        <p:spPr>
          <a:xfrm>
            <a:off x="774262" y="6248400"/>
            <a:ext cx="105734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ea typeface="+mn-lt"/>
                <a:cs typeface="+mn-lt"/>
              </a:rPr>
              <a:t>West, K.</a:t>
            </a:r>
            <a:r>
              <a:rPr lang="en-US" sz="1200">
                <a:ea typeface="+mn-lt"/>
                <a:cs typeface="+mn-lt"/>
              </a:rPr>
              <a:t>(2021). Threshold-Resistance: Adding a historical perspective to Hodson’s (2021) observations on the “Microaggressions Pushback”. </a:t>
            </a:r>
            <a:r>
              <a:rPr lang="en-US" sz="1200" i="1">
                <a:ea typeface="+mn-lt"/>
                <a:cs typeface="+mn-lt"/>
              </a:rPr>
              <a:t>Perspectives on Psychological Science</a:t>
            </a:r>
            <a:r>
              <a:rPr lang="en-US" sz="1200">
                <a:ea typeface="+mn-lt"/>
                <a:cs typeface="+mn-lt"/>
              </a:rPr>
              <a:t>; </a:t>
            </a:r>
            <a:r>
              <a:rPr lang="en-US" sz="1200" i="1">
                <a:ea typeface="+mn-lt"/>
                <a:cs typeface="+mn-lt"/>
              </a:rPr>
              <a:t>manuscript accepted for publication</a:t>
            </a:r>
            <a:endParaRPr lang="en-US" sz="1200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390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Summary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C23A-BF73-4356-B787-0233381F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‘Discrimination’ is socially constructed</a:t>
            </a: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	Often very narrow</a:t>
            </a: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	And often inconsistently</a:t>
            </a: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Definitional Boundaries of Discrimination </a:t>
            </a: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	Where different people draw the boundary</a:t>
            </a: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	And the arguments that they use to achieve this</a:t>
            </a:r>
          </a:p>
          <a:p>
            <a:endParaRPr lang="en-GB">
              <a:ea typeface="+mn-lt"/>
              <a:cs typeface="+mn-lt"/>
            </a:endParaRPr>
          </a:p>
          <a:p>
            <a:pPr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91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2D74-BD05-4B5A-83DC-79CDAFFD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 from 15 item DBDs measure</a:t>
            </a:r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729D33-E6F4-4D56-BA4E-555E4D880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24772"/>
              </p:ext>
            </p:extLst>
          </p:nvPr>
        </p:nvGraphicFramePr>
        <p:xfrm>
          <a:off x="838200" y="2220512"/>
          <a:ext cx="10515600" cy="3561564"/>
        </p:xfrm>
        <a:graphic>
          <a:graphicData uri="http://schemas.openxmlformats.org/drawingml/2006/table">
            <a:tbl>
              <a:tblPr firstRow="1" bandRow="1"/>
              <a:tblGrid>
                <a:gridCol w="5257800">
                  <a:extLst>
                    <a:ext uri="{9D8B030D-6E8A-4147-A177-3AD203B41FA5}">
                      <a16:colId xmlns:a16="http://schemas.microsoft.com/office/drawing/2014/main" val="218456197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52245012"/>
                    </a:ext>
                  </a:extLst>
                </a:gridCol>
              </a:tblGrid>
              <a:tr h="362694">
                <a:tc>
                  <a:txBody>
                    <a:bodyPr/>
                    <a:lstStyle/>
                    <a:p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73" marR="90673" marT="45337" marB="45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Example item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73" marR="90673" marT="45337" marB="45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226842"/>
                  </a:ext>
                </a:extLst>
              </a:tr>
              <a:tr h="634714"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importance of understanding intention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73" marR="90673" marT="45337" marB="45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core of racism is that it is malicious: if you are not being malicious, then it can’t be racism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73" marR="90673" marT="45337" marB="45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969521"/>
                  </a:ext>
                </a:extLst>
              </a:tr>
              <a:tr h="634714"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That discrimination is performed by a particular kind of person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73" marR="90673" marT="45337" marB="45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sensible person is not likely to be racist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73" marR="90673" marT="45337" marB="45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004392"/>
                  </a:ext>
                </a:extLst>
              </a:tr>
              <a:tr h="634714"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need for a strong evidence base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73" marR="90673" marT="45337" marB="45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 say that someone is racist, you need to show that race and only race made them do what they did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73" marR="90673" marT="45337" marB="45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112785"/>
                  </a:ext>
                </a:extLst>
              </a:tr>
              <a:tr h="634714"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That claims of discrimination are often illegitimate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73" marR="90673" marT="45337" marB="45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Some groups are far too willing to make accusations of racism when they don't know the facts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73" marR="90673" marT="45337" marB="45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03023"/>
                  </a:ext>
                </a:extLst>
              </a:tr>
              <a:tr h="634714"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That the problem of discrimination is small and/or mostly limited to the past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73" marR="90673" marT="45337" marB="45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Racism will probably die out completely within the next generation or two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73" marR="90673" marT="45337" marB="45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26074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3A7FB-30AD-4C07-B4BF-C66BB38B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0E885-2D66-43BC-8878-28F112DA82DB}"/>
              </a:ext>
            </a:extLst>
          </p:cNvPr>
          <p:cNvSpPr txBox="1"/>
          <p:nvPr/>
        </p:nvSpPr>
        <p:spPr>
          <a:xfrm>
            <a:off x="854123" y="6094740"/>
            <a:ext cx="104996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400"/>
              <a:t>Greenland, K., West, K., &amp; Van Laar, C. (under review). Definitional Boundaries of Discrimination: Cultural tools for deciding what constitutes discrimination (and what doesn’t) </a:t>
            </a:r>
          </a:p>
        </p:txBody>
      </p:sp>
    </p:spTree>
    <p:extLst>
      <p:ext uri="{BB962C8B-B14F-4D97-AF65-F5344CB8AC3E}">
        <p14:creationId xmlns:p14="http://schemas.microsoft.com/office/powerpoint/2010/main" val="1583175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DBDs predict attributions to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C23A-BF73-4356-B787-0233381F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>
                <a:effectLst/>
                <a:ea typeface="Calibri" panose="020F0502020204030204" pitchFamily="34" charset="0"/>
              </a:rPr>
              <a:t>Undergraduate students at the University of Leuven (n=373)</a:t>
            </a:r>
            <a:endParaRPr lang="en-GB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ker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IVs: 	Score on 15 item DBDs measure (pretested)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kern="0">
                <a:ea typeface="Times New Roman" panose="02020603050405020304" pitchFamily="18" charset="0"/>
                <a:cs typeface="Times New Roman" panose="02020603050405020304" pitchFamily="18" charset="0"/>
              </a:rPr>
              <a:t>	Attributions to discrimination or attributions to embezzlement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ker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DVs:	</a:t>
            </a:r>
            <a:r>
              <a:rPr lang="en-GB" sz="2400" kern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ttribution to discrimination/ embezzlement (depending on the condition)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kern="0">
                <a:ea typeface="Times New Roman" panose="02020603050405020304" pitchFamily="18" charset="0"/>
                <a:cs typeface="Times New Roman" panose="02020603050405020304" pitchFamily="18" charset="0"/>
              </a:rPr>
              <a:t>	Blame towards alleged perpetrator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Blame towards target /complainant</a:t>
            </a:r>
          </a:p>
          <a:p>
            <a:pPr lvl="1"/>
            <a:endParaRPr lang="en-GB">
              <a:ea typeface="+mn-lt"/>
              <a:cs typeface="+mn-lt"/>
            </a:endParaRPr>
          </a:p>
          <a:p>
            <a:pPr lvl="1"/>
            <a:endParaRPr lang="en-GB">
              <a:ea typeface="+mn-lt"/>
              <a:cs typeface="+mn-lt"/>
            </a:endParaRPr>
          </a:p>
          <a:p>
            <a:endParaRPr lang="en-GB">
              <a:cs typeface="Calibri" panose="020F0502020204030204"/>
            </a:endParaRPr>
          </a:p>
          <a:p>
            <a:pPr lvl="1"/>
            <a:endParaRPr lang="en-GB">
              <a:cs typeface="Calibri" panose="020F0502020204030204"/>
            </a:endParaRPr>
          </a:p>
          <a:p>
            <a:pPr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24F70-E370-44D0-AF87-08F59E7BB56D}"/>
              </a:ext>
            </a:extLst>
          </p:cNvPr>
          <p:cNvSpPr txBox="1"/>
          <p:nvPr/>
        </p:nvSpPr>
        <p:spPr>
          <a:xfrm>
            <a:off x="834788" y="6202906"/>
            <a:ext cx="104996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400"/>
              <a:t>Greenland, K., West, K., &amp; Van Laar, C. (under review). Definitional Boundaries of Discrimination: Cultural tools for deciding what constitutes discrimination (and what doesn’t) </a:t>
            </a:r>
          </a:p>
        </p:txBody>
      </p:sp>
    </p:spTree>
    <p:extLst>
      <p:ext uri="{BB962C8B-B14F-4D97-AF65-F5344CB8AC3E}">
        <p14:creationId xmlns:p14="http://schemas.microsoft.com/office/powerpoint/2010/main" val="2294781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87D3B-FC1F-44CD-8789-C107897C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DBDs predict attributions to discrimination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30D10-6983-4856-8EA3-6172D7FE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615" y="1690688"/>
            <a:ext cx="3670665" cy="4109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130842-F4E2-4FE5-8C25-DC63946FD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4752"/>
            <a:ext cx="3635538" cy="41097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AA2A0-1299-401A-8EEE-F15375BF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00886-BC03-4E9F-BA9D-3FCDE6C7D624}"/>
              </a:ext>
            </a:extLst>
          </p:cNvPr>
          <p:cNvSpPr txBox="1"/>
          <p:nvPr/>
        </p:nvSpPr>
        <p:spPr>
          <a:xfrm>
            <a:off x="834788" y="6202906"/>
            <a:ext cx="104996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400"/>
              <a:t>Greenland, K., West, K., &amp; Van Laar, C. (under review). Definitional Boundaries of Discrimination: Cultural tools for deciding what constitutes discrimination (and what doesn’t) </a:t>
            </a:r>
          </a:p>
        </p:txBody>
      </p:sp>
    </p:spTree>
    <p:extLst>
      <p:ext uri="{BB962C8B-B14F-4D97-AF65-F5344CB8AC3E}">
        <p14:creationId xmlns:p14="http://schemas.microsoft.com/office/powerpoint/2010/main" val="73540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1F2D-7FD9-48FF-A222-D2946B09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Most people agree that discrimination is wrong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8824C-A905-43A1-98A0-B3C4002D3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ea typeface="+mn-lt"/>
                <a:cs typeface="+mn-lt"/>
              </a:rPr>
              <a:t>Greenland, K., Xenias, D., &amp; Maio, G. (2012). Intergroup anxiety from the self and other: Evidence from self‐report, physiological effects, and real interactions. </a:t>
            </a:r>
            <a:r>
              <a:rPr lang="en-GB" sz="2400" i="1">
                <a:ea typeface="+mn-lt"/>
                <a:cs typeface="+mn-lt"/>
              </a:rPr>
              <a:t>European Journal of Social Psychology</a:t>
            </a:r>
            <a:r>
              <a:rPr lang="en-GB" sz="2400">
                <a:ea typeface="+mn-lt"/>
                <a:cs typeface="+mn-lt"/>
              </a:rPr>
              <a:t>, </a:t>
            </a:r>
            <a:r>
              <a:rPr lang="en-GB" sz="2400" i="1">
                <a:ea typeface="+mn-lt"/>
                <a:cs typeface="+mn-lt"/>
              </a:rPr>
              <a:t>42</a:t>
            </a:r>
            <a:r>
              <a:rPr lang="en-GB" sz="2400">
                <a:ea typeface="+mn-lt"/>
                <a:cs typeface="+mn-lt"/>
              </a:rPr>
              <a:t>(2), 150-163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41F56-C303-4741-A286-BDD4A994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471DD-E5A2-4DF6-AAF3-87C10C52B915}"/>
              </a:ext>
            </a:extLst>
          </p:cNvPr>
          <p:cNvSpPr txBox="1"/>
          <p:nvPr/>
        </p:nvSpPr>
        <p:spPr>
          <a:xfrm>
            <a:off x="523460" y="5186799"/>
            <a:ext cx="1114508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ea typeface="+mn-lt"/>
                <a:cs typeface="+mn-lt"/>
              </a:rPr>
              <a:t>See also: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ea typeface="+mn-lt"/>
                <a:cs typeface="+mn-lt"/>
              </a:rPr>
              <a:t>Billig, M. (1988/ 2012). The notion of 'prejudice': some rhetorical and ideological aspects. In J. Dixon &amp; M. Levine (Eds.), </a:t>
            </a:r>
            <a:r>
              <a:rPr lang="en-GB" sz="1400" i="1">
                <a:ea typeface="+mn-lt"/>
                <a:cs typeface="+mn-lt"/>
              </a:rPr>
              <a:t>Beyond Prejudice: Extending the	 Social Psychology of Conflict, Inequality and Social Change (pp. 139-157). Cambridge, UK: Cambridge University Press.</a:t>
            </a:r>
            <a:endParaRPr lang="en-GB" sz="140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ea typeface="+mn-lt"/>
                <a:cs typeface="+mn-lt"/>
              </a:rPr>
              <a:t>Plant, E. A., &amp; Devine, P. G. (1998). Internal and external motivation to respond without prejudice. </a:t>
            </a:r>
            <a:r>
              <a:rPr lang="en-GB" sz="1400" i="1">
                <a:ea typeface="+mn-lt"/>
                <a:cs typeface="+mn-lt"/>
              </a:rPr>
              <a:t>Journal of Personality and Social Psychology, 75(3),	 811 - 832. </a:t>
            </a:r>
            <a:endParaRPr lang="en-US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9442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DBDs Predict Responses to Discrimination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C23A-BF73-4356-B787-0233381F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pPr lvl="1"/>
            <a:endParaRPr lang="en-GB">
              <a:ea typeface="+mn-lt"/>
              <a:cs typeface="+mn-lt"/>
            </a:endParaRPr>
          </a:p>
          <a:p>
            <a:pPr lvl="1"/>
            <a:endParaRPr lang="en-GB">
              <a:ea typeface="+mn-lt"/>
              <a:cs typeface="+mn-lt"/>
            </a:endParaRPr>
          </a:p>
          <a:p>
            <a:endParaRPr lang="en-GB">
              <a:cs typeface="Calibri" panose="020F0502020204030204"/>
            </a:endParaRPr>
          </a:p>
          <a:p>
            <a:pPr lvl="1"/>
            <a:endParaRPr lang="en-GB">
              <a:cs typeface="Calibri" panose="020F0502020204030204"/>
            </a:endParaRPr>
          </a:p>
          <a:p>
            <a:pPr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24F70-E370-44D0-AF87-08F59E7BB56D}"/>
              </a:ext>
            </a:extLst>
          </p:cNvPr>
          <p:cNvSpPr txBox="1"/>
          <p:nvPr/>
        </p:nvSpPr>
        <p:spPr>
          <a:xfrm>
            <a:off x="834788" y="6202906"/>
            <a:ext cx="10499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K., Greenland, K., &amp; van Laar, C. (2021). Implicit racism, colour blindness, and narrow definitions of discrimination: Why some White people prefer ‘All Lives Matter’ to ‘Black Lives Matter’. </a:t>
            </a:r>
            <a:r>
              <a:rPr lang="en-GB" sz="1200" i="1">
                <a:ea typeface="+mn-lt"/>
                <a:cs typeface="+mn-lt"/>
              </a:rPr>
              <a:t>British Journal of Social Psychology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54E2ABC-F12D-4F8D-A185-BE1779D0E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2" y="1470256"/>
            <a:ext cx="9898992" cy="451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10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DBDs Predict Responses to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C23A-BF73-4356-B787-0233381F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pPr lvl="1"/>
            <a:endParaRPr lang="en-GB">
              <a:ea typeface="+mn-lt"/>
              <a:cs typeface="+mn-lt"/>
            </a:endParaRPr>
          </a:p>
          <a:p>
            <a:pPr lvl="1"/>
            <a:endParaRPr lang="en-GB">
              <a:ea typeface="+mn-lt"/>
              <a:cs typeface="+mn-lt"/>
            </a:endParaRPr>
          </a:p>
          <a:p>
            <a:endParaRPr lang="en-GB">
              <a:cs typeface="Calibri" panose="020F0502020204030204"/>
            </a:endParaRPr>
          </a:p>
          <a:p>
            <a:pPr lvl="1"/>
            <a:endParaRPr lang="en-GB">
              <a:cs typeface="Calibri" panose="020F0502020204030204"/>
            </a:endParaRPr>
          </a:p>
          <a:p>
            <a:pPr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24F70-E370-44D0-AF87-08F59E7BB56D}"/>
              </a:ext>
            </a:extLst>
          </p:cNvPr>
          <p:cNvSpPr txBox="1"/>
          <p:nvPr/>
        </p:nvSpPr>
        <p:spPr>
          <a:xfrm>
            <a:off x="834788" y="6202906"/>
            <a:ext cx="10499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K., Greenland, K., &amp; van Laar, C. (2021). Implicit racism, colour blindness, and narrow definitions of discrimination: Why some White people prefer ‘All Lives Matter’ to ‘Black Lives Matter’. </a:t>
            </a:r>
            <a:r>
              <a:rPr lang="en-GB" sz="1200" i="1">
                <a:ea typeface="+mn-lt"/>
                <a:cs typeface="+mn-lt"/>
              </a:rPr>
              <a:t>British Journal of Social Psychology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5" name="Picture 6" descr="Diagram&#10;&#10;Description automatically generated">
            <a:extLst>
              <a:ext uri="{FF2B5EF4-FFF2-40B4-BE49-F238E27FC236}">
                <a16:creationId xmlns:a16="http://schemas.microsoft.com/office/drawing/2014/main" id="{A470F420-E8D1-4D2C-AC5D-ED29955E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74" y="1510234"/>
            <a:ext cx="9951543" cy="43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2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Discrimination is </a:t>
            </a:r>
            <a:r>
              <a:rPr lang="en-US" b="1" u="sng">
                <a:cs typeface="Calibri Light"/>
              </a:rPr>
              <a:t>inconsistently </a:t>
            </a:r>
            <a:r>
              <a:rPr lang="en-US">
                <a:cs typeface="Calibri Light"/>
              </a:rPr>
              <a:t>defined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24F70-E370-44D0-AF87-08F59E7BB56D}"/>
              </a:ext>
            </a:extLst>
          </p:cNvPr>
          <p:cNvSpPr txBox="1"/>
          <p:nvPr/>
        </p:nvSpPr>
        <p:spPr>
          <a:xfrm>
            <a:off x="834788" y="6202906"/>
            <a:ext cx="10499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K., Greenland, K., &amp; van Laar, C. (</a:t>
            </a:r>
            <a:r>
              <a:rPr lang="en-GB" sz="1200" i="1">
                <a:ea typeface="+mn-lt"/>
                <a:cs typeface="+mn-lt"/>
              </a:rPr>
              <a:t>in press</a:t>
            </a:r>
            <a:r>
              <a:rPr lang="en-GB" sz="1200">
                <a:ea typeface="+mn-lt"/>
                <a:cs typeface="+mn-lt"/>
              </a:rPr>
              <a:t>)</a:t>
            </a:r>
            <a:r>
              <a:rPr lang="en-GB" sz="1200" i="1">
                <a:ea typeface="+mn-lt"/>
                <a:cs typeface="+mn-lt"/>
              </a:rPr>
              <a:t>.</a:t>
            </a:r>
            <a:r>
              <a:rPr lang="en-GB" sz="1200">
                <a:ea typeface="+mn-lt"/>
                <a:cs typeface="+mn-lt"/>
              </a:rPr>
              <a:t> "It's only discrimination when they do it to us": When white men use ingroup-serving double standards in definitional boundaries of discrimination. </a:t>
            </a:r>
            <a:r>
              <a:rPr lang="en-GB" sz="1200" i="1">
                <a:ea typeface="+mn-lt"/>
                <a:cs typeface="+mn-lt"/>
              </a:rPr>
              <a:t>European Journal of Social Psychology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8" name="Picture 8" descr="Timeline&#10;&#10;Description automatically generated">
            <a:extLst>
              <a:ext uri="{FF2B5EF4-FFF2-40B4-BE49-F238E27FC236}">
                <a16:creationId xmlns:a16="http://schemas.microsoft.com/office/drawing/2014/main" id="{6FE06203-A94A-4436-9A86-F6EAB1B2F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24928"/>
            <a:ext cx="10515600" cy="4152731"/>
          </a:xfrm>
        </p:spPr>
      </p:pic>
    </p:spTree>
    <p:extLst>
      <p:ext uri="{BB962C8B-B14F-4D97-AF65-F5344CB8AC3E}">
        <p14:creationId xmlns:p14="http://schemas.microsoft.com/office/powerpoint/2010/main" val="2347957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Discrimination is </a:t>
            </a:r>
            <a:r>
              <a:rPr lang="en-US" b="1" u="sng">
                <a:cs typeface="Calibri Light"/>
              </a:rPr>
              <a:t>inconsistently </a:t>
            </a:r>
            <a:r>
              <a:rPr lang="en-US">
                <a:cs typeface="Calibri Light"/>
              </a:rPr>
              <a:t>defined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24F70-E370-44D0-AF87-08F59E7BB56D}"/>
              </a:ext>
            </a:extLst>
          </p:cNvPr>
          <p:cNvSpPr txBox="1"/>
          <p:nvPr/>
        </p:nvSpPr>
        <p:spPr>
          <a:xfrm>
            <a:off x="834788" y="6202906"/>
            <a:ext cx="10499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K., Greenland, K., &amp; van Laar, C. (</a:t>
            </a:r>
            <a:r>
              <a:rPr lang="en-GB" sz="1200" i="1">
                <a:ea typeface="+mn-lt"/>
                <a:cs typeface="+mn-lt"/>
              </a:rPr>
              <a:t>in press</a:t>
            </a:r>
            <a:r>
              <a:rPr lang="en-GB" sz="1200">
                <a:ea typeface="+mn-lt"/>
                <a:cs typeface="+mn-lt"/>
              </a:rPr>
              <a:t>)</a:t>
            </a:r>
            <a:r>
              <a:rPr lang="en-GB" sz="1200" i="1">
                <a:ea typeface="+mn-lt"/>
                <a:cs typeface="+mn-lt"/>
              </a:rPr>
              <a:t>.</a:t>
            </a:r>
            <a:r>
              <a:rPr lang="en-GB" sz="1200">
                <a:ea typeface="+mn-lt"/>
                <a:cs typeface="+mn-lt"/>
              </a:rPr>
              <a:t> "It's only discrimination when they do it to us": When white men use ingroup-serving double standards in definitional boundaries of discrimination.</a:t>
            </a:r>
            <a:r>
              <a:rPr lang="en-GB" sz="1200" i="1">
                <a:ea typeface="+mn-lt"/>
                <a:cs typeface="+mn-lt"/>
              </a:rPr>
              <a:t> European Journal of Social Psychology</a:t>
            </a:r>
            <a:endParaRPr lang="en-US" sz="1200">
              <a:ea typeface="+mn-lt"/>
              <a:cs typeface="+mn-lt"/>
            </a:endParaRPr>
          </a:p>
        </p:txBody>
      </p:sp>
      <p:pic>
        <p:nvPicPr>
          <p:cNvPr id="8" name="Picture 8" descr="Chart, bar chart, histogram, box and whisker chart&#10;&#10;Description automatically generated">
            <a:extLst>
              <a:ext uri="{FF2B5EF4-FFF2-40B4-BE49-F238E27FC236}">
                <a16:creationId xmlns:a16="http://schemas.microsoft.com/office/drawing/2014/main" id="{D432C537-EB20-46E8-AEB4-1D6E1A023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2461" y="1545349"/>
            <a:ext cx="9829561" cy="4351338"/>
          </a:xfrm>
        </p:spPr>
      </p:pic>
    </p:spTree>
    <p:extLst>
      <p:ext uri="{BB962C8B-B14F-4D97-AF65-F5344CB8AC3E}">
        <p14:creationId xmlns:p14="http://schemas.microsoft.com/office/powerpoint/2010/main" val="1237027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Discrimination is </a:t>
            </a:r>
            <a:r>
              <a:rPr lang="en-US" b="1" u="sng">
                <a:cs typeface="Calibri Light"/>
              </a:rPr>
              <a:t>inconsistently </a:t>
            </a:r>
            <a:r>
              <a:rPr lang="en-US">
                <a:cs typeface="Calibri Light"/>
              </a:rPr>
              <a:t>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C23A-BF73-4356-B787-0233381F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GB">
              <a:ea typeface="+mn-lt"/>
              <a:cs typeface="+mn-lt"/>
            </a:endParaRPr>
          </a:p>
          <a:p>
            <a:pPr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24F70-E370-44D0-AF87-08F59E7BB56D}"/>
              </a:ext>
            </a:extLst>
          </p:cNvPr>
          <p:cNvSpPr txBox="1"/>
          <p:nvPr/>
        </p:nvSpPr>
        <p:spPr>
          <a:xfrm>
            <a:off x="834788" y="6202906"/>
            <a:ext cx="10499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K., Greenland, K., &amp; van Laar, C. (</a:t>
            </a:r>
            <a:r>
              <a:rPr lang="en-GB" sz="1200" i="1">
                <a:ea typeface="+mn-lt"/>
                <a:cs typeface="+mn-lt"/>
              </a:rPr>
              <a:t>in press</a:t>
            </a:r>
            <a:r>
              <a:rPr lang="en-GB" sz="1200">
                <a:ea typeface="+mn-lt"/>
                <a:cs typeface="+mn-lt"/>
              </a:rPr>
              <a:t>)</a:t>
            </a:r>
            <a:r>
              <a:rPr lang="en-GB" sz="1200" i="1">
                <a:ea typeface="+mn-lt"/>
                <a:cs typeface="+mn-lt"/>
              </a:rPr>
              <a:t>.</a:t>
            </a:r>
            <a:r>
              <a:rPr lang="en-GB" sz="1200">
                <a:ea typeface="+mn-lt"/>
                <a:cs typeface="+mn-lt"/>
              </a:rPr>
              <a:t> "It's only discrimination when they do it to us": When white men use ingroup-serving double standards in definitional boundaries of discrimination.</a:t>
            </a:r>
            <a:r>
              <a:rPr lang="en-GB" sz="1200" i="1">
                <a:ea typeface="+mn-lt"/>
                <a:cs typeface="+mn-lt"/>
              </a:rPr>
              <a:t> European Journal of Social Psychology</a:t>
            </a:r>
            <a:endParaRPr lang="en-US" sz="1200">
              <a:ea typeface="+mn-lt"/>
              <a:cs typeface="+mn-lt"/>
            </a:endParaRPr>
          </a:p>
        </p:txBody>
      </p:sp>
      <p:pic>
        <p:nvPicPr>
          <p:cNvPr id="5" name="Picture 6" descr="Chart, bar chart, box and whisker chart&#10;&#10;Description automatically generated">
            <a:extLst>
              <a:ext uri="{FF2B5EF4-FFF2-40B4-BE49-F238E27FC236}">
                <a16:creationId xmlns:a16="http://schemas.microsoft.com/office/drawing/2014/main" id="{0400EF41-C67B-4124-AE6D-BFCA78A61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45" y="1498461"/>
            <a:ext cx="9907750" cy="44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89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831-0EF5-4FF9-AED1-B7DA8557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Discrimination is </a:t>
            </a:r>
            <a:r>
              <a:rPr lang="en-US" b="1" u="sng">
                <a:cs typeface="Calibri Light"/>
              </a:rPr>
              <a:t>inconsistently </a:t>
            </a:r>
            <a:r>
              <a:rPr lang="en-US">
                <a:cs typeface="Calibri Light"/>
              </a:rPr>
              <a:t>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C23A-BF73-4356-B787-0233381F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pPr lvl="1"/>
            <a:endParaRPr lang="en-GB">
              <a:ea typeface="+mn-lt"/>
              <a:cs typeface="+mn-lt"/>
            </a:endParaRPr>
          </a:p>
          <a:p>
            <a:pPr lvl="1"/>
            <a:endParaRPr lang="en-GB">
              <a:ea typeface="+mn-lt"/>
              <a:cs typeface="+mn-lt"/>
            </a:endParaRPr>
          </a:p>
          <a:p>
            <a:endParaRPr lang="en-GB">
              <a:cs typeface="Calibri" panose="020F0502020204030204"/>
            </a:endParaRPr>
          </a:p>
          <a:p>
            <a:pPr lvl="1"/>
            <a:endParaRPr lang="en-GB">
              <a:cs typeface="Calibri" panose="020F0502020204030204"/>
            </a:endParaRPr>
          </a:p>
          <a:p>
            <a:pPr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FEE0-4FC3-4610-98C4-186220F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24F70-E370-44D0-AF87-08F59E7BB56D}"/>
              </a:ext>
            </a:extLst>
          </p:cNvPr>
          <p:cNvSpPr txBox="1"/>
          <p:nvPr/>
        </p:nvSpPr>
        <p:spPr>
          <a:xfrm>
            <a:off x="834788" y="6202906"/>
            <a:ext cx="10499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K., Greenland, K., &amp; van Laar, C. (</a:t>
            </a:r>
            <a:r>
              <a:rPr lang="en-GB" sz="1200" i="1">
                <a:ea typeface="+mn-lt"/>
                <a:cs typeface="+mn-lt"/>
              </a:rPr>
              <a:t>in press</a:t>
            </a:r>
            <a:r>
              <a:rPr lang="en-GB" sz="1200">
                <a:ea typeface="+mn-lt"/>
                <a:cs typeface="+mn-lt"/>
              </a:rPr>
              <a:t>)</a:t>
            </a:r>
            <a:r>
              <a:rPr lang="en-GB" sz="1200" i="1">
                <a:ea typeface="+mn-lt"/>
                <a:cs typeface="+mn-lt"/>
              </a:rPr>
              <a:t>.</a:t>
            </a:r>
            <a:r>
              <a:rPr lang="en-GB" sz="1200">
                <a:ea typeface="+mn-lt"/>
                <a:cs typeface="+mn-lt"/>
              </a:rPr>
              <a:t> "It's only discrimination when they do it to us": When white men use ingroup-serving double standards in definitional boundaries of discrimination.</a:t>
            </a:r>
            <a:r>
              <a:rPr lang="en-GB" sz="1200" i="1">
                <a:ea typeface="+mn-lt"/>
                <a:cs typeface="+mn-lt"/>
              </a:rPr>
              <a:t> European Journal of Social Psychology</a:t>
            </a:r>
            <a:endParaRPr lang="en-US" sz="1200">
              <a:ea typeface="+mn-lt"/>
              <a:cs typeface="+mn-lt"/>
            </a:endParaRPr>
          </a:p>
        </p:txBody>
      </p:sp>
      <p:pic>
        <p:nvPicPr>
          <p:cNvPr id="5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D103DB77-3FCD-49FA-9B3C-573DAC702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05" y="1552980"/>
            <a:ext cx="9828922" cy="43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30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3EC2-46E8-4488-8253-DAFE3379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 conclude…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BD0E-0A5A-4E3B-B7B6-CA5C29B0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cs typeface="Calibri"/>
              </a:rPr>
              <a:t>Most people agree that discrimination is wrong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cs typeface="Calibri"/>
              </a:rPr>
              <a:t>But most people also discriminate a lot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cs typeface="Calibri"/>
              </a:rPr>
              <a:t>WHY? (or maybe, HOW?)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>
              <a:cs typeface="Calibri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ea typeface="+mn-lt"/>
                <a:cs typeface="+mn-lt"/>
              </a:rPr>
              <a:t>Because definitions of ‘discrimination’ are socially constructed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ea typeface="+mn-lt"/>
                <a:cs typeface="+mn-lt"/>
              </a:rPr>
              <a:t>They are also often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ea typeface="+mn-lt"/>
                <a:cs typeface="+mn-lt"/>
              </a:rPr>
              <a:t>	(1) narrow and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ea typeface="+mn-lt"/>
                <a:cs typeface="+mn-lt"/>
              </a:rPr>
              <a:t>	(2) inconsistent</a:t>
            </a:r>
            <a:endParaRPr lang="en-US">
              <a:cs typeface="Calibri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312B1-8890-472E-8B46-D7C24652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1F2D-7FD9-48FF-A222-D2946B09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Discrimination is wrong, isn't it?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8824C-A905-43A1-98A0-B3C4002D3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a typeface="+mn-lt"/>
                <a:cs typeface="+mn-lt"/>
              </a:rPr>
              <a:t>Imagine I split this group in 2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Some of you would be the “</a:t>
            </a:r>
            <a:r>
              <a:rPr lang="en-US" b="1">
                <a:solidFill>
                  <a:srgbClr val="C00000"/>
                </a:solidFill>
                <a:ea typeface="+mn-lt"/>
                <a:cs typeface="+mn-lt"/>
              </a:rPr>
              <a:t>more prejudiced</a:t>
            </a:r>
            <a:r>
              <a:rPr lang="en-US">
                <a:ea typeface="+mn-lt"/>
                <a:cs typeface="+mn-lt"/>
              </a:rPr>
              <a:t>” half and some would be in the “</a:t>
            </a:r>
            <a:r>
              <a:rPr lang="en-US" b="1">
                <a:solidFill>
                  <a:schemeClr val="accent4"/>
                </a:solidFill>
                <a:ea typeface="+mn-lt"/>
                <a:cs typeface="+mn-lt"/>
              </a:rPr>
              <a:t>less prejudiced</a:t>
            </a:r>
            <a:r>
              <a:rPr lang="en-US">
                <a:ea typeface="+mn-lt"/>
                <a:cs typeface="+mn-lt"/>
              </a:rPr>
              <a:t>” half. </a:t>
            </a:r>
            <a:endParaRPr lang="en-US"/>
          </a:p>
          <a:p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•Do you think you would be in the “</a:t>
            </a:r>
            <a:r>
              <a:rPr lang="en-US" b="1">
                <a:solidFill>
                  <a:schemeClr val="accent4"/>
                </a:solidFill>
                <a:ea typeface="+mn-lt"/>
                <a:cs typeface="+mn-lt"/>
              </a:rPr>
              <a:t>less prejudiced</a:t>
            </a:r>
            <a:r>
              <a:rPr lang="en-US">
                <a:ea typeface="+mn-lt"/>
                <a:cs typeface="+mn-lt"/>
              </a:rPr>
              <a:t>” half?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188D-A050-4029-B24B-D0222090B9BA}"/>
              </a:ext>
            </a:extLst>
          </p:cNvPr>
          <p:cNvSpPr txBox="1"/>
          <p:nvPr/>
        </p:nvSpPr>
        <p:spPr>
          <a:xfrm>
            <a:off x="834788" y="6202906"/>
            <a:ext cx="10499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K., &amp; Eaton, A. A. (2019). Prejudiced and unaware of it: Evidence for the Dunning-Kruger model in the domains of racism and sexism. </a:t>
            </a:r>
            <a:r>
              <a:rPr lang="en-GB" sz="1200" i="1">
                <a:ea typeface="+mn-lt"/>
                <a:cs typeface="+mn-lt"/>
              </a:rPr>
              <a:t>Personality and individual differences</a:t>
            </a:r>
            <a:r>
              <a:rPr lang="en-GB" sz="1200">
                <a:ea typeface="+mn-lt"/>
                <a:cs typeface="+mn-lt"/>
              </a:rPr>
              <a:t>, </a:t>
            </a:r>
            <a:r>
              <a:rPr lang="en-GB" sz="1200" i="1">
                <a:ea typeface="+mn-lt"/>
                <a:cs typeface="+mn-lt"/>
              </a:rPr>
              <a:t>146</a:t>
            </a:r>
            <a:r>
              <a:rPr lang="en-GB" sz="1200">
                <a:ea typeface="+mn-lt"/>
                <a:cs typeface="+mn-lt"/>
              </a:rPr>
              <a:t>, 111-119</a:t>
            </a:r>
          </a:p>
          <a:p>
            <a:endParaRPr lang="en-US" sz="120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65B89-DB37-401A-B1DA-318FD712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1F2D-7FD9-48FF-A222-D2946B09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Discrimination is wrong, isn't it?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188D-A050-4029-B24B-D0222090B9BA}"/>
              </a:ext>
            </a:extLst>
          </p:cNvPr>
          <p:cNvSpPr txBox="1"/>
          <p:nvPr/>
        </p:nvSpPr>
        <p:spPr>
          <a:xfrm>
            <a:off x="834788" y="6202906"/>
            <a:ext cx="10499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K., &amp; Eaton, A. A. (2019). Prejudiced and unaware of it: Evidence for the Dunning-Kruger model in the domains of racism and sexism. </a:t>
            </a:r>
            <a:r>
              <a:rPr lang="en-GB" sz="1200" i="1">
                <a:ea typeface="+mn-lt"/>
                <a:cs typeface="+mn-lt"/>
              </a:rPr>
              <a:t>Personality and individual differences</a:t>
            </a:r>
            <a:r>
              <a:rPr lang="en-GB" sz="1200">
                <a:ea typeface="+mn-lt"/>
                <a:cs typeface="+mn-lt"/>
              </a:rPr>
              <a:t>, </a:t>
            </a:r>
            <a:r>
              <a:rPr lang="en-GB" sz="1200" i="1">
                <a:ea typeface="+mn-lt"/>
                <a:cs typeface="+mn-lt"/>
              </a:rPr>
              <a:t>146</a:t>
            </a:r>
            <a:r>
              <a:rPr lang="en-GB" sz="1200">
                <a:ea typeface="+mn-lt"/>
                <a:cs typeface="+mn-lt"/>
              </a:rPr>
              <a:t>, 111-119</a:t>
            </a:r>
          </a:p>
          <a:p>
            <a:endParaRPr lang="en-US" sz="120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65B89-DB37-401A-B1DA-318FD712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</a:t>
            </a:fld>
            <a:endParaRPr lang="en-US"/>
          </a:p>
        </p:txBody>
      </p:sp>
      <p:pic>
        <p:nvPicPr>
          <p:cNvPr id="3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DD2D0D5B-2946-4C4C-A152-860A1A63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89" y="1327270"/>
            <a:ext cx="10078868" cy="46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4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1F2D-7FD9-48FF-A222-D2946B09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Discrimination is wrong, isn't it?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188D-A050-4029-B24B-D0222090B9BA}"/>
              </a:ext>
            </a:extLst>
          </p:cNvPr>
          <p:cNvSpPr txBox="1"/>
          <p:nvPr/>
        </p:nvSpPr>
        <p:spPr>
          <a:xfrm>
            <a:off x="834788" y="6202906"/>
            <a:ext cx="10499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K., &amp; Eaton, A. A. (2019). Prejudiced and unaware of it: Evidence for the Dunning-Kruger model in the domains of racism and sexism. </a:t>
            </a:r>
            <a:r>
              <a:rPr lang="en-GB" sz="1200" i="1">
                <a:ea typeface="+mn-lt"/>
                <a:cs typeface="+mn-lt"/>
              </a:rPr>
              <a:t>Personality and individual differences</a:t>
            </a:r>
            <a:r>
              <a:rPr lang="en-GB" sz="1200">
                <a:ea typeface="+mn-lt"/>
                <a:cs typeface="+mn-lt"/>
              </a:rPr>
              <a:t>, </a:t>
            </a:r>
            <a:r>
              <a:rPr lang="en-GB" sz="1200" i="1">
                <a:ea typeface="+mn-lt"/>
                <a:cs typeface="+mn-lt"/>
              </a:rPr>
              <a:t>146</a:t>
            </a:r>
            <a:r>
              <a:rPr lang="en-GB" sz="1200">
                <a:ea typeface="+mn-lt"/>
                <a:cs typeface="+mn-lt"/>
              </a:rPr>
              <a:t>, 111-119</a:t>
            </a:r>
          </a:p>
          <a:p>
            <a:endParaRPr lang="en-US" sz="120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65B89-DB37-401A-B1DA-318FD712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6</a:t>
            </a:fld>
            <a:endParaRPr lang="en-US"/>
          </a:p>
        </p:txBody>
      </p:sp>
      <p:pic>
        <p:nvPicPr>
          <p:cNvPr id="6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9C25B10-E6EB-4166-8F33-F3F27E32A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88" y="1408695"/>
            <a:ext cx="9716361" cy="454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1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1F2D-7FD9-48FF-A222-D2946B09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But People Discriminate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188D-A050-4029-B24B-D0222090B9BA}"/>
              </a:ext>
            </a:extLst>
          </p:cNvPr>
          <p:cNvSpPr txBox="1"/>
          <p:nvPr/>
        </p:nvSpPr>
        <p:spPr>
          <a:xfrm>
            <a:off x="834788" y="6202906"/>
            <a:ext cx="10499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Eaton, A. A., Saunders, J. F., Jacobson, R. K., &amp; West, K. (2020). How gender and race stereotypes impact the advancement of scholars in STEM: Professors’ biased evaluations of physics and biology post-doctoral candidates. </a:t>
            </a:r>
            <a:r>
              <a:rPr lang="en-GB" sz="1200" i="1">
                <a:ea typeface="+mn-lt"/>
                <a:cs typeface="+mn-lt"/>
              </a:rPr>
              <a:t>Sex Roles</a:t>
            </a:r>
            <a:r>
              <a:rPr lang="en-GB" sz="1200">
                <a:ea typeface="+mn-lt"/>
                <a:cs typeface="+mn-lt"/>
              </a:rPr>
              <a:t>, </a:t>
            </a:r>
            <a:r>
              <a:rPr lang="en-GB" sz="1200" i="1">
                <a:ea typeface="+mn-lt"/>
                <a:cs typeface="+mn-lt"/>
              </a:rPr>
              <a:t>82</a:t>
            </a:r>
            <a:r>
              <a:rPr lang="en-GB" sz="1200">
                <a:ea typeface="+mn-lt"/>
                <a:cs typeface="+mn-lt"/>
              </a:rPr>
              <a:t>(3), 127-141.</a:t>
            </a:r>
          </a:p>
          <a:p>
            <a:endParaRPr lang="en-US" sz="120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65B89-DB37-401A-B1DA-318FD712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7</a:t>
            </a:fld>
            <a:endParaRPr lang="en-US"/>
          </a:p>
        </p:txBody>
      </p:sp>
      <p:pic>
        <p:nvPicPr>
          <p:cNvPr id="9" name="Picture 9" descr="Text, letter&#10;&#10;Description automatically generated">
            <a:extLst>
              <a:ext uri="{FF2B5EF4-FFF2-40B4-BE49-F238E27FC236}">
                <a16:creationId xmlns:a16="http://schemas.microsoft.com/office/drawing/2014/main" id="{91920C12-813F-4728-B951-000541F86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8784" y="1655028"/>
            <a:ext cx="10019118" cy="4521935"/>
          </a:xfrm>
        </p:spPr>
      </p:pic>
    </p:spTree>
    <p:extLst>
      <p:ext uri="{BB962C8B-B14F-4D97-AF65-F5344CB8AC3E}">
        <p14:creationId xmlns:p14="http://schemas.microsoft.com/office/powerpoint/2010/main" val="287437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1F2D-7FD9-48FF-A222-D2946B09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But People Discriminate</a:t>
            </a:r>
            <a:endParaRPr lang="en-US"/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E5C5DC6F-44C5-4CFF-81C2-4F716AA86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024" y="1575417"/>
            <a:ext cx="10510011" cy="459017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9188D-A050-4029-B24B-D0222090B9BA}"/>
              </a:ext>
            </a:extLst>
          </p:cNvPr>
          <p:cNvSpPr txBox="1"/>
          <p:nvPr/>
        </p:nvSpPr>
        <p:spPr>
          <a:xfrm>
            <a:off x="834788" y="6202906"/>
            <a:ext cx="10499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Eaton, A. A., Saunders, J. F., Jacobson, R. K., &amp; West, K. (2020). How gender and race stereotypes impact the advancement of scholars in STEM: Professors’ biased evaluations of physics and biology post-doctoral candidates. </a:t>
            </a:r>
            <a:r>
              <a:rPr lang="en-GB" sz="1200" i="1">
                <a:ea typeface="+mn-lt"/>
                <a:cs typeface="+mn-lt"/>
              </a:rPr>
              <a:t>Sex Roles</a:t>
            </a:r>
            <a:r>
              <a:rPr lang="en-GB" sz="1200">
                <a:ea typeface="+mn-lt"/>
                <a:cs typeface="+mn-lt"/>
              </a:rPr>
              <a:t>, </a:t>
            </a:r>
            <a:r>
              <a:rPr lang="en-GB" sz="1200" i="1">
                <a:ea typeface="+mn-lt"/>
                <a:cs typeface="+mn-lt"/>
              </a:rPr>
              <a:t>82</a:t>
            </a:r>
            <a:r>
              <a:rPr lang="en-GB" sz="1200">
                <a:ea typeface="+mn-lt"/>
                <a:cs typeface="+mn-lt"/>
              </a:rPr>
              <a:t>(3), 127-141.</a:t>
            </a:r>
          </a:p>
          <a:p>
            <a:endParaRPr lang="en-US" sz="120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65B89-DB37-401A-B1DA-318FD712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2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1F2D-7FD9-48FF-A222-D2946B09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But People Discriminate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188D-A050-4029-B24B-D0222090B9BA}"/>
              </a:ext>
            </a:extLst>
          </p:cNvPr>
          <p:cNvSpPr txBox="1"/>
          <p:nvPr/>
        </p:nvSpPr>
        <p:spPr>
          <a:xfrm>
            <a:off x="834788" y="6202906"/>
            <a:ext cx="10499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West, K. &amp; Lloyd, J. (2017). The role of labelling and bias in the portrayals of acts of ‘terrorism’: Media representations of Muslims vs. non-Muslims. </a:t>
            </a:r>
            <a:r>
              <a:rPr lang="en-GB" sz="1200" i="1">
                <a:ea typeface="+mn-lt"/>
                <a:cs typeface="+mn-lt"/>
              </a:rPr>
              <a:t>Journal of Muslim Minority Affairs</a:t>
            </a:r>
            <a:r>
              <a:rPr lang="en-GB" sz="1200" b="1">
                <a:ea typeface="+mn-lt"/>
                <a:cs typeface="+mn-lt"/>
              </a:rPr>
              <a:t>37,</a:t>
            </a:r>
            <a:r>
              <a:rPr lang="en-GB" sz="1200">
                <a:ea typeface="+mn-lt"/>
                <a:cs typeface="+mn-lt"/>
              </a:rPr>
              <a:t>211–222.</a:t>
            </a:r>
            <a:endParaRPr lang="en-US">
              <a:ea typeface="+mn-lt"/>
              <a:cs typeface="+mn-lt"/>
            </a:endParaRPr>
          </a:p>
          <a:p>
            <a:endParaRPr lang="en-US" sz="120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65B89-DB37-401A-B1DA-318FD712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9</a:t>
            </a:fld>
            <a:endParaRPr lang="en-US"/>
          </a:p>
        </p:txBody>
      </p:sp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943C36-30B5-451F-8B8E-C90629D42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3593" y="1564044"/>
            <a:ext cx="10438934" cy="4612919"/>
          </a:xfrm>
        </p:spPr>
      </p:pic>
    </p:spTree>
    <p:extLst>
      <p:ext uri="{BB962C8B-B14F-4D97-AF65-F5344CB8AC3E}">
        <p14:creationId xmlns:p14="http://schemas.microsoft.com/office/powerpoint/2010/main" val="23311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3239</Words>
  <Application>Microsoft Office PowerPoint</Application>
  <PresentationFormat>Widescreen</PresentationFormat>
  <Paragraphs>247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Definitional Boundaries of Discrimination</vt:lpstr>
      <vt:lpstr>Definitional Boundaries of Discrimination</vt:lpstr>
      <vt:lpstr>Most people agree that discrimination is wrong</vt:lpstr>
      <vt:lpstr>Discrimination is wrong, isn't it?</vt:lpstr>
      <vt:lpstr>Discrimination is wrong, isn't it?</vt:lpstr>
      <vt:lpstr>Discrimination is wrong, isn't it?</vt:lpstr>
      <vt:lpstr>But People Discriminate</vt:lpstr>
      <vt:lpstr>But People Discriminate</vt:lpstr>
      <vt:lpstr>But People Discriminate</vt:lpstr>
      <vt:lpstr>But People Discriminate</vt:lpstr>
      <vt:lpstr>But People Discriminate</vt:lpstr>
      <vt:lpstr>WHY?</vt:lpstr>
      <vt:lpstr>‘Discrimination’ is socially constructed</vt:lpstr>
      <vt:lpstr>Definitions are often narrow</vt:lpstr>
      <vt:lpstr>Definitions are often narrow</vt:lpstr>
      <vt:lpstr>Definitions are often inconsistent</vt:lpstr>
      <vt:lpstr>Definitions are often inconsistent</vt:lpstr>
      <vt:lpstr>Definitions are often inconsistent</vt:lpstr>
      <vt:lpstr>Discrimination is inconsistently defined</vt:lpstr>
      <vt:lpstr>Discrimination is inconsistently defined</vt:lpstr>
      <vt:lpstr>Discrimination is inconsistently defined</vt:lpstr>
      <vt:lpstr>Discrimination is inconsistently defined</vt:lpstr>
      <vt:lpstr>Discrimination is inconsistently defined</vt:lpstr>
      <vt:lpstr>Discrimination is inconsistently defined</vt:lpstr>
      <vt:lpstr>Discrimination is inconsistently defined</vt:lpstr>
      <vt:lpstr>Summary so far</vt:lpstr>
      <vt:lpstr>Examples from 15 item DBDs measure</vt:lpstr>
      <vt:lpstr>DBDs predict attributions to discrimination</vt:lpstr>
      <vt:lpstr>DBDs predict attributions to discrimination</vt:lpstr>
      <vt:lpstr>DBDs Predict Responses to Discrimination</vt:lpstr>
      <vt:lpstr>DBDs Predict Responses to Discrimination</vt:lpstr>
      <vt:lpstr>Discrimination is inconsistently defined</vt:lpstr>
      <vt:lpstr>Discrimination is inconsistently defined</vt:lpstr>
      <vt:lpstr>Discrimination is inconsistently defined</vt:lpstr>
      <vt:lpstr>Discrimination is inconsistently defined</vt:lpstr>
      <vt:lpstr>To conclude…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2022-03-14T13:12:52Z</dcterms:created>
  <dcterms:modified xsi:type="dcterms:W3CDTF">2022-03-14T13:14:16Z</dcterms:modified>
</cp:coreProperties>
</file>